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F5DB76-7CCF-5465-A881-64374DFD2CF4}" name="Goldberg, Daniel" initials="DG" userId="S::dgoldberg@gwu.edu::eacb2ccc-3ec6-4f3a-89c6-e7c1763b733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7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9"/>
    <p:restoredTop sz="94953"/>
  </p:normalViewPr>
  <p:slideViewPr>
    <p:cSldViewPr snapToGrid="0">
      <p:cViewPr>
        <p:scale>
          <a:sx n="100" d="100"/>
          <a:sy n="100" d="100"/>
        </p:scale>
        <p:origin x="1448"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CFDD22-E58C-1540-BDA5-A1182EEAA044}" type="datetimeFigureOut">
              <a:rPr lang="en-US" smtClean="0"/>
              <a:t>9/16/24</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21DB2D-5D43-A74F-8023-6C88DE9928D7}" type="slidenum">
              <a:rPr lang="en-US" smtClean="0"/>
              <a:t>‹#›</a:t>
            </a:fld>
            <a:endParaRPr lang="en-US"/>
          </a:p>
        </p:txBody>
      </p:sp>
    </p:spTree>
    <p:extLst>
      <p:ext uri="{BB962C8B-B14F-4D97-AF65-F5344CB8AC3E}">
        <p14:creationId xmlns:p14="http://schemas.microsoft.com/office/powerpoint/2010/main" val="4228940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21DB2D-5D43-A74F-8023-6C88DE9928D7}" type="slidenum">
              <a:rPr lang="en-US" smtClean="0"/>
              <a:t>1</a:t>
            </a:fld>
            <a:endParaRPr lang="en-US"/>
          </a:p>
        </p:txBody>
      </p:sp>
    </p:spTree>
    <p:extLst>
      <p:ext uri="{BB962C8B-B14F-4D97-AF65-F5344CB8AC3E}">
        <p14:creationId xmlns:p14="http://schemas.microsoft.com/office/powerpoint/2010/main" val="3830445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21DB2D-5D43-A74F-8023-6C88DE9928D7}" type="slidenum">
              <a:rPr lang="en-US" smtClean="0"/>
              <a:t>2</a:t>
            </a:fld>
            <a:endParaRPr lang="en-US"/>
          </a:p>
        </p:txBody>
      </p:sp>
    </p:spTree>
    <p:extLst>
      <p:ext uri="{BB962C8B-B14F-4D97-AF65-F5344CB8AC3E}">
        <p14:creationId xmlns:p14="http://schemas.microsoft.com/office/powerpoint/2010/main" val="2027910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496484"/>
            <a:ext cx="5143500" cy="3183467"/>
          </a:xfrm>
        </p:spPr>
        <p:txBody>
          <a:bodyPr anchor="b"/>
          <a:lstStyle>
            <a:lvl1pPr algn="ctr">
              <a:defRPr sz="2531"/>
            </a:lvl1pPr>
          </a:lstStyle>
          <a:p>
            <a:r>
              <a:rPr lang="en-US"/>
              <a:t>Click to edit Master title style</a:t>
            </a:r>
          </a:p>
        </p:txBody>
      </p:sp>
      <p:sp>
        <p:nvSpPr>
          <p:cNvPr id="3" name="Subtitle 2"/>
          <p:cNvSpPr>
            <a:spLocks noGrp="1"/>
          </p:cNvSpPr>
          <p:nvPr>
            <p:ph type="subTitle" idx="1"/>
          </p:nvPr>
        </p:nvSpPr>
        <p:spPr>
          <a:xfrm>
            <a:off x="857250" y="4802718"/>
            <a:ext cx="5143500" cy="2207683"/>
          </a:xfrm>
        </p:spPr>
        <p:txBody>
          <a:bodyPr/>
          <a:lstStyle>
            <a:lvl1pPr marL="0" indent="0" algn="ctr">
              <a:buNone/>
              <a:defRPr sz="1013"/>
            </a:lvl1pPr>
            <a:lvl2pPr marL="192881" indent="0" algn="ctr">
              <a:buNone/>
              <a:defRPr sz="844"/>
            </a:lvl2pPr>
            <a:lvl3pPr marL="385763" indent="0" algn="ctr">
              <a:buNone/>
              <a:defRPr sz="760"/>
            </a:lvl3pPr>
            <a:lvl4pPr marL="578644" indent="0" algn="ctr">
              <a:buNone/>
              <a:defRPr sz="675"/>
            </a:lvl4pPr>
            <a:lvl5pPr marL="771525" indent="0" algn="ctr">
              <a:buNone/>
              <a:defRPr sz="675"/>
            </a:lvl5pPr>
            <a:lvl6pPr marL="964406" indent="0" algn="ctr">
              <a:buNone/>
              <a:defRPr sz="675"/>
            </a:lvl6pPr>
            <a:lvl7pPr marL="1157288" indent="0" algn="ctr">
              <a:buNone/>
              <a:defRPr sz="675"/>
            </a:lvl7pPr>
            <a:lvl8pPr marL="1350169" indent="0" algn="ctr">
              <a:buNone/>
              <a:defRPr sz="675"/>
            </a:lvl8pPr>
            <a:lvl9pPr marL="1543050" indent="0" algn="ctr">
              <a:buNone/>
              <a:defRPr sz="675"/>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486833"/>
            <a:ext cx="1478756" cy="77491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7" y="486833"/>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7" y="2279651"/>
            <a:ext cx="5915025" cy="3803649"/>
          </a:xfrm>
        </p:spPr>
        <p:txBody>
          <a:bodyPr anchor="b"/>
          <a:lstStyle>
            <a:lvl1pPr>
              <a:defRPr sz="2531"/>
            </a:lvl1pPr>
          </a:lstStyle>
          <a:p>
            <a:r>
              <a:rPr lang="en-US"/>
              <a:t>Click to edit Master title style</a:t>
            </a:r>
          </a:p>
        </p:txBody>
      </p:sp>
      <p:sp>
        <p:nvSpPr>
          <p:cNvPr id="3" name="Text Placeholder 2"/>
          <p:cNvSpPr>
            <a:spLocks noGrp="1"/>
          </p:cNvSpPr>
          <p:nvPr>
            <p:ph type="body" idx="1"/>
          </p:nvPr>
        </p:nvSpPr>
        <p:spPr>
          <a:xfrm>
            <a:off x="467917" y="6119285"/>
            <a:ext cx="5915025" cy="2000249"/>
          </a:xfrm>
        </p:spPr>
        <p:txBody>
          <a:bodyPr/>
          <a:lstStyle>
            <a:lvl1pPr marL="0" indent="0">
              <a:buNone/>
              <a:defRPr sz="1013">
                <a:solidFill>
                  <a:schemeClr val="tx1">
                    <a:tint val="82000"/>
                  </a:schemeClr>
                </a:solidFill>
              </a:defRPr>
            </a:lvl1pPr>
            <a:lvl2pPr marL="192881" indent="0">
              <a:buNone/>
              <a:defRPr sz="844">
                <a:solidFill>
                  <a:schemeClr val="tx1">
                    <a:tint val="82000"/>
                  </a:schemeClr>
                </a:solidFill>
              </a:defRPr>
            </a:lvl2pPr>
            <a:lvl3pPr marL="385763" indent="0">
              <a:buNone/>
              <a:defRPr sz="760">
                <a:solidFill>
                  <a:schemeClr val="tx1">
                    <a:tint val="82000"/>
                  </a:schemeClr>
                </a:solidFill>
              </a:defRPr>
            </a:lvl3pPr>
            <a:lvl4pPr marL="578644" indent="0">
              <a:buNone/>
              <a:defRPr sz="675">
                <a:solidFill>
                  <a:schemeClr val="tx1">
                    <a:tint val="82000"/>
                  </a:schemeClr>
                </a:solidFill>
              </a:defRPr>
            </a:lvl4pPr>
            <a:lvl5pPr marL="771525" indent="0">
              <a:buNone/>
              <a:defRPr sz="675">
                <a:solidFill>
                  <a:schemeClr val="tx1">
                    <a:tint val="82000"/>
                  </a:schemeClr>
                </a:solidFill>
              </a:defRPr>
            </a:lvl5pPr>
            <a:lvl6pPr marL="964406" indent="0">
              <a:buNone/>
              <a:defRPr sz="675">
                <a:solidFill>
                  <a:schemeClr val="tx1">
                    <a:tint val="82000"/>
                  </a:schemeClr>
                </a:solidFill>
              </a:defRPr>
            </a:lvl6pPr>
            <a:lvl7pPr marL="1157288" indent="0">
              <a:buNone/>
              <a:defRPr sz="675">
                <a:solidFill>
                  <a:schemeClr val="tx1">
                    <a:tint val="82000"/>
                  </a:schemeClr>
                </a:solidFill>
              </a:defRPr>
            </a:lvl7pPr>
            <a:lvl8pPr marL="1350169" indent="0">
              <a:buNone/>
              <a:defRPr sz="675">
                <a:solidFill>
                  <a:schemeClr val="tx1">
                    <a:tint val="82000"/>
                  </a:schemeClr>
                </a:solidFill>
              </a:defRPr>
            </a:lvl8pPr>
            <a:lvl9pPr marL="1543050" indent="0">
              <a:buNone/>
              <a:defRPr sz="675">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2" y="486834"/>
            <a:ext cx="5915025" cy="1767417"/>
          </a:xfrm>
        </p:spPr>
        <p:txBody>
          <a:bodyPr/>
          <a:lstStyle/>
          <a:p>
            <a:r>
              <a:rPr lang="en-US"/>
              <a:t>Click to edit Master title style</a:t>
            </a:r>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013" b="1"/>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en-US"/>
              <a:t>Click to edit Master text styles</a:t>
            </a:r>
          </a:p>
        </p:txBody>
      </p:sp>
      <p:sp>
        <p:nvSpPr>
          <p:cNvPr id="4" name="Content Placeholder 3"/>
          <p:cNvSpPr>
            <a:spLocks noGrp="1"/>
          </p:cNvSpPr>
          <p:nvPr>
            <p:ph sz="half" idx="2"/>
          </p:nvPr>
        </p:nvSpPr>
        <p:spPr>
          <a:xfrm>
            <a:off x="472381" y="3340101"/>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4" y="2241551"/>
            <a:ext cx="2915543" cy="1098549"/>
          </a:xfrm>
        </p:spPr>
        <p:txBody>
          <a:bodyPr anchor="b"/>
          <a:lstStyle>
            <a:lvl1pPr marL="0" indent="0">
              <a:buNone/>
              <a:defRPr sz="1013" b="1"/>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en-US"/>
              <a:t>Click to edit Master text styles</a:t>
            </a:r>
          </a:p>
        </p:txBody>
      </p:sp>
      <p:sp>
        <p:nvSpPr>
          <p:cNvPr id="6" name="Content Placeholder 5"/>
          <p:cNvSpPr>
            <a:spLocks noGrp="1"/>
          </p:cNvSpPr>
          <p:nvPr>
            <p:ph sz="quarter" idx="4"/>
          </p:nvPr>
        </p:nvSpPr>
        <p:spPr>
          <a:xfrm>
            <a:off x="3471864" y="3340101"/>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9/16/24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9/16/24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9/16/24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2" y="609600"/>
            <a:ext cx="2211883" cy="2133600"/>
          </a:xfrm>
        </p:spPr>
        <p:txBody>
          <a:bodyPr anchor="b"/>
          <a:lstStyle>
            <a:lvl1pPr>
              <a:defRPr sz="1350"/>
            </a:lvl1pPr>
          </a:lstStyle>
          <a:p>
            <a:r>
              <a:rPr lang="en-US"/>
              <a:t>Click to edit Master title style</a:t>
            </a:r>
          </a:p>
        </p:txBody>
      </p:sp>
      <p:sp>
        <p:nvSpPr>
          <p:cNvPr id="3" name="Content Placeholder 2"/>
          <p:cNvSpPr>
            <a:spLocks noGrp="1"/>
          </p:cNvSpPr>
          <p:nvPr>
            <p:ph idx="1"/>
          </p:nvPr>
        </p:nvSpPr>
        <p:spPr>
          <a:xfrm>
            <a:off x="2915544" y="1316567"/>
            <a:ext cx="3471863" cy="6498167"/>
          </a:xfrm>
        </p:spPr>
        <p:txBody>
          <a:bodyPr/>
          <a:lstStyle>
            <a:lvl1pPr>
              <a:defRPr sz="1350"/>
            </a:lvl1pPr>
            <a:lvl2pPr>
              <a:defRPr sz="1181"/>
            </a:lvl2pPr>
            <a:lvl3pPr>
              <a:defRPr sz="1013"/>
            </a:lvl3pPr>
            <a:lvl4pPr>
              <a:defRPr sz="844"/>
            </a:lvl4pPr>
            <a:lvl5pPr>
              <a:defRPr sz="844"/>
            </a:lvl5pPr>
            <a:lvl6pPr>
              <a:defRPr sz="844"/>
            </a:lvl6pPr>
            <a:lvl7pPr>
              <a:defRPr sz="844"/>
            </a:lvl7pPr>
            <a:lvl8pPr>
              <a:defRPr sz="844"/>
            </a:lvl8pPr>
            <a:lvl9pPr>
              <a:defRPr sz="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2" y="2743200"/>
            <a:ext cx="2211883" cy="5082117"/>
          </a:xfrm>
        </p:spPr>
        <p:txBody>
          <a:bodyPr/>
          <a:lstStyle>
            <a:lvl1pPr marL="0" indent="0">
              <a:buNone/>
              <a:defRPr sz="675"/>
            </a:lvl1pPr>
            <a:lvl2pPr marL="192881" indent="0">
              <a:buNone/>
              <a:defRPr sz="591"/>
            </a:lvl2pPr>
            <a:lvl3pPr marL="385763" indent="0">
              <a:buNone/>
              <a:defRPr sz="506"/>
            </a:lvl3pPr>
            <a:lvl4pPr marL="578644" indent="0">
              <a:buNone/>
              <a:defRPr sz="422"/>
            </a:lvl4pPr>
            <a:lvl5pPr marL="771525" indent="0">
              <a:buNone/>
              <a:defRPr sz="422"/>
            </a:lvl5pPr>
            <a:lvl6pPr marL="964406" indent="0">
              <a:buNone/>
              <a:defRPr sz="422"/>
            </a:lvl6pPr>
            <a:lvl7pPr marL="1157288" indent="0">
              <a:buNone/>
              <a:defRPr sz="422"/>
            </a:lvl7pPr>
            <a:lvl8pPr marL="1350169" indent="0">
              <a:buNone/>
              <a:defRPr sz="422"/>
            </a:lvl8pPr>
            <a:lvl9pPr marL="1543050" indent="0">
              <a:buNone/>
              <a:defRPr sz="422"/>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2" y="609600"/>
            <a:ext cx="2211883" cy="2133600"/>
          </a:xfrm>
        </p:spPr>
        <p:txBody>
          <a:bodyPr anchor="b"/>
          <a:lstStyle>
            <a:lvl1pPr>
              <a:defRPr sz="1350"/>
            </a:lvl1pPr>
          </a:lstStyle>
          <a:p>
            <a:r>
              <a:rPr lang="en-US"/>
              <a:t>Click to edit Master title style</a:t>
            </a:r>
          </a:p>
        </p:txBody>
      </p:sp>
      <p:sp>
        <p:nvSpPr>
          <p:cNvPr id="3" name="Picture Placeholder 2"/>
          <p:cNvSpPr>
            <a:spLocks noGrp="1" noChangeAspect="1"/>
          </p:cNvSpPr>
          <p:nvPr>
            <p:ph type="pic" idx="1"/>
          </p:nvPr>
        </p:nvSpPr>
        <p:spPr>
          <a:xfrm>
            <a:off x="2915544" y="1316567"/>
            <a:ext cx="3471863" cy="6498167"/>
          </a:xfrm>
        </p:spPr>
        <p:txBody>
          <a:bodyPr anchor="t"/>
          <a:lstStyle>
            <a:lvl1pPr marL="0" indent="0">
              <a:buNone/>
              <a:defRPr sz="1350"/>
            </a:lvl1pPr>
            <a:lvl2pPr marL="192881" indent="0">
              <a:buNone/>
              <a:defRPr sz="1181"/>
            </a:lvl2pPr>
            <a:lvl3pPr marL="385763" indent="0">
              <a:buNone/>
              <a:defRPr sz="1013"/>
            </a:lvl3pPr>
            <a:lvl4pPr marL="578644" indent="0">
              <a:buNone/>
              <a:defRPr sz="844"/>
            </a:lvl4pPr>
            <a:lvl5pPr marL="771525" indent="0">
              <a:buNone/>
              <a:defRPr sz="844"/>
            </a:lvl5pPr>
            <a:lvl6pPr marL="964406" indent="0">
              <a:buNone/>
              <a:defRPr sz="844"/>
            </a:lvl6pPr>
            <a:lvl7pPr marL="1157288" indent="0">
              <a:buNone/>
              <a:defRPr sz="844"/>
            </a:lvl7pPr>
            <a:lvl8pPr marL="1350169" indent="0">
              <a:buNone/>
              <a:defRPr sz="844"/>
            </a:lvl8pPr>
            <a:lvl9pPr marL="1543050" indent="0">
              <a:buNone/>
              <a:defRPr sz="844"/>
            </a:lvl9pPr>
          </a:lstStyle>
          <a:p>
            <a:r>
              <a:rPr lang="en-US"/>
              <a:t>Click icon to add picture</a:t>
            </a:r>
          </a:p>
        </p:txBody>
      </p:sp>
      <p:sp>
        <p:nvSpPr>
          <p:cNvPr id="4" name="Text Placeholder 3"/>
          <p:cNvSpPr>
            <a:spLocks noGrp="1"/>
          </p:cNvSpPr>
          <p:nvPr>
            <p:ph type="body" sz="half" idx="2"/>
          </p:nvPr>
        </p:nvSpPr>
        <p:spPr>
          <a:xfrm>
            <a:off x="472382" y="2743200"/>
            <a:ext cx="2211883" cy="5082117"/>
          </a:xfrm>
        </p:spPr>
        <p:txBody>
          <a:bodyPr/>
          <a:lstStyle>
            <a:lvl1pPr marL="0" indent="0">
              <a:buNone/>
              <a:defRPr sz="675"/>
            </a:lvl1pPr>
            <a:lvl2pPr marL="192881" indent="0">
              <a:buNone/>
              <a:defRPr sz="591"/>
            </a:lvl2pPr>
            <a:lvl3pPr marL="385763" indent="0">
              <a:buNone/>
              <a:defRPr sz="506"/>
            </a:lvl3pPr>
            <a:lvl4pPr marL="578644" indent="0">
              <a:buNone/>
              <a:defRPr sz="422"/>
            </a:lvl4pPr>
            <a:lvl5pPr marL="771525" indent="0">
              <a:buNone/>
              <a:defRPr sz="422"/>
            </a:lvl5pPr>
            <a:lvl6pPr marL="964406" indent="0">
              <a:buNone/>
              <a:defRPr sz="422"/>
            </a:lvl6pPr>
            <a:lvl7pPr marL="1157288" indent="0">
              <a:buNone/>
              <a:defRPr sz="422"/>
            </a:lvl7pPr>
            <a:lvl8pPr marL="1350169" indent="0">
              <a:buNone/>
              <a:defRPr sz="422"/>
            </a:lvl8pPr>
            <a:lvl9pPr marL="1543050" indent="0">
              <a:buNone/>
              <a:defRPr sz="422"/>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9" y="486834"/>
            <a:ext cx="5915025"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9"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8475135"/>
            <a:ext cx="1543050" cy="486833"/>
          </a:xfrm>
          <a:prstGeom prst="rect">
            <a:avLst/>
          </a:prstGeom>
        </p:spPr>
        <p:txBody>
          <a:bodyPr vert="horz" lIns="91440" tIns="45720" rIns="91440" bIns="45720" rtlCol="0" anchor="ctr"/>
          <a:lstStyle>
            <a:lvl1pPr algn="l">
              <a:defRPr sz="506">
                <a:solidFill>
                  <a:schemeClr val="tx1">
                    <a:tint val="82000"/>
                  </a:schemeClr>
                </a:solidFill>
              </a:defRPr>
            </a:lvl1pPr>
          </a:lstStyle>
          <a:p>
            <a:fld id="{846CE7D5-CF57-46EF-B807-FDD0502418D4}" type="datetimeFigureOut">
              <a:rPr lang="en-US" smtClean="0"/>
              <a:t>9/16/24</a:t>
            </a:fld>
            <a:endParaRPr lang="en-US"/>
          </a:p>
        </p:txBody>
      </p:sp>
      <p:sp>
        <p:nvSpPr>
          <p:cNvPr id="5" name="Footer Placeholder 4"/>
          <p:cNvSpPr>
            <a:spLocks noGrp="1"/>
          </p:cNvSpPr>
          <p:nvPr>
            <p:ph type="ftr" sz="quarter" idx="3"/>
          </p:nvPr>
        </p:nvSpPr>
        <p:spPr>
          <a:xfrm>
            <a:off x="2271714" y="8475135"/>
            <a:ext cx="2314575" cy="486833"/>
          </a:xfrm>
          <a:prstGeom prst="rect">
            <a:avLst/>
          </a:prstGeom>
        </p:spPr>
        <p:txBody>
          <a:bodyPr vert="horz" lIns="91440" tIns="45720" rIns="91440" bIns="45720" rtlCol="0" anchor="ctr"/>
          <a:lstStyle>
            <a:lvl1pPr algn="ctr">
              <a:defRPr sz="50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8475135"/>
            <a:ext cx="1543050" cy="486833"/>
          </a:xfrm>
          <a:prstGeom prst="rect">
            <a:avLst/>
          </a:prstGeom>
        </p:spPr>
        <p:txBody>
          <a:bodyPr vert="horz" lIns="91440" tIns="45720" rIns="91440" bIns="45720" rtlCol="0" anchor="ctr"/>
          <a:lstStyle>
            <a:lvl1pPr algn="r">
              <a:defRPr sz="506">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gif"/><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logo with a red and white circle&#10;&#10;Description automatically generated">
            <a:extLst>
              <a:ext uri="{FF2B5EF4-FFF2-40B4-BE49-F238E27FC236}">
                <a16:creationId xmlns:a16="http://schemas.microsoft.com/office/drawing/2014/main" id="{EBB75D1A-B7EA-DDC1-A011-3EBC831F0141}"/>
              </a:ext>
            </a:extLst>
          </p:cNvPr>
          <p:cNvPicPr>
            <a:picLocks noChangeAspect="1"/>
          </p:cNvPicPr>
          <p:nvPr/>
        </p:nvPicPr>
        <p:blipFill>
          <a:blip r:embed="rId3"/>
          <a:stretch>
            <a:fillRect/>
          </a:stretch>
        </p:blipFill>
        <p:spPr>
          <a:xfrm>
            <a:off x="59434" y="40961"/>
            <a:ext cx="933024" cy="779865"/>
          </a:xfrm>
          <a:prstGeom prst="rect">
            <a:avLst/>
          </a:prstGeom>
        </p:spPr>
      </p:pic>
      <p:pic>
        <p:nvPicPr>
          <p:cNvPr id="8" name="Picture 7" descr="A satellite in the sky&#10;&#10;Description automatically generated">
            <a:extLst>
              <a:ext uri="{FF2B5EF4-FFF2-40B4-BE49-F238E27FC236}">
                <a16:creationId xmlns:a16="http://schemas.microsoft.com/office/drawing/2014/main" id="{32CAEF7A-B6FB-CD58-B01D-77C20C9EFA4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57761" y="-99651"/>
            <a:ext cx="1030143" cy="1058957"/>
          </a:xfrm>
          <a:prstGeom prst="rect">
            <a:avLst/>
          </a:prstGeom>
        </p:spPr>
      </p:pic>
      <p:cxnSp>
        <p:nvCxnSpPr>
          <p:cNvPr id="9" name="Straight Arrow Connector 8">
            <a:extLst>
              <a:ext uri="{FF2B5EF4-FFF2-40B4-BE49-F238E27FC236}">
                <a16:creationId xmlns:a16="http://schemas.microsoft.com/office/drawing/2014/main" id="{75CFC12E-D499-9F6F-445B-62490F3671E8}"/>
              </a:ext>
            </a:extLst>
          </p:cNvPr>
          <p:cNvCxnSpPr/>
          <p:nvPr/>
        </p:nvCxnSpPr>
        <p:spPr>
          <a:xfrm>
            <a:off x="1986" y="842838"/>
            <a:ext cx="6857302" cy="18783"/>
          </a:xfrm>
          <a:prstGeom prst="straightConnector1">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Picture 11" descr="A satellite in the sky&#10;&#10;Description automatically generated">
            <a:extLst>
              <a:ext uri="{FF2B5EF4-FFF2-40B4-BE49-F238E27FC236}">
                <a16:creationId xmlns:a16="http://schemas.microsoft.com/office/drawing/2014/main" id="{B8C6C19F-F810-CC4A-91AC-0B5F08E6FE6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800" y="8482453"/>
            <a:ext cx="679559" cy="693966"/>
          </a:xfrm>
          <a:prstGeom prst="rect">
            <a:avLst/>
          </a:prstGeom>
        </p:spPr>
      </p:pic>
      <p:sp>
        <p:nvSpPr>
          <p:cNvPr id="13" name="TextBox 12">
            <a:extLst>
              <a:ext uri="{FF2B5EF4-FFF2-40B4-BE49-F238E27FC236}">
                <a16:creationId xmlns:a16="http://schemas.microsoft.com/office/drawing/2014/main" id="{F27BB312-2032-2085-326F-97994AE500A0}"/>
              </a:ext>
            </a:extLst>
          </p:cNvPr>
          <p:cNvSpPr txBox="1"/>
          <p:nvPr/>
        </p:nvSpPr>
        <p:spPr>
          <a:xfrm>
            <a:off x="6567038" y="8825855"/>
            <a:ext cx="226827"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1350"/>
              <a:t>1</a:t>
            </a:r>
          </a:p>
        </p:txBody>
      </p:sp>
      <p:cxnSp>
        <p:nvCxnSpPr>
          <p:cNvPr id="14" name="Straight Arrow Connector 13">
            <a:extLst>
              <a:ext uri="{FF2B5EF4-FFF2-40B4-BE49-F238E27FC236}">
                <a16:creationId xmlns:a16="http://schemas.microsoft.com/office/drawing/2014/main" id="{A2D02CE7-2273-7356-7F91-BD2C67FF93B3}"/>
              </a:ext>
            </a:extLst>
          </p:cNvPr>
          <p:cNvCxnSpPr/>
          <p:nvPr/>
        </p:nvCxnSpPr>
        <p:spPr>
          <a:xfrm flipH="1">
            <a:off x="650736" y="8583334"/>
            <a:ext cx="961" cy="488897"/>
          </a:xfrm>
          <a:prstGeom prst="straightConnector1">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E0232D93-7065-934D-C516-3F421E6F1CC2}"/>
              </a:ext>
            </a:extLst>
          </p:cNvPr>
          <p:cNvSpPr txBox="1"/>
          <p:nvPr/>
        </p:nvSpPr>
        <p:spPr>
          <a:xfrm>
            <a:off x="676386" y="8603531"/>
            <a:ext cx="1037639" cy="45012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825"/>
              <a:t>NASA's Health and Air Quality Applied Sciences Team</a:t>
            </a:r>
            <a:endParaRPr lang="en-US" sz="1350"/>
          </a:p>
        </p:txBody>
      </p:sp>
      <p:sp>
        <p:nvSpPr>
          <p:cNvPr id="16" name="TextBox 15">
            <a:extLst>
              <a:ext uri="{FF2B5EF4-FFF2-40B4-BE49-F238E27FC236}">
                <a16:creationId xmlns:a16="http://schemas.microsoft.com/office/drawing/2014/main" id="{6ECC39D4-92D8-1F1F-083F-248B05F086F2}"/>
              </a:ext>
            </a:extLst>
          </p:cNvPr>
          <p:cNvSpPr txBox="1"/>
          <p:nvPr/>
        </p:nvSpPr>
        <p:spPr>
          <a:xfrm>
            <a:off x="1627963" y="8601481"/>
            <a:ext cx="4931407" cy="484748"/>
          </a:xfrm>
          <a:prstGeom prst="rect">
            <a:avLst/>
          </a:prstGeom>
          <a:ln w="12700"/>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825" dirty="0"/>
              <a:t>Adapted from ARSET trainings Fundamentals of Remote Sensing and </a:t>
            </a:r>
            <a:r>
              <a:rPr lang="en-US" sz="900" dirty="0"/>
              <a:t>An Inside Look at How NASA Measures Air Pollution, and Holloway and Bratburd (2022) “The Four Things to Know about Satellite Data for Air Quality Management.” EM Magazine</a:t>
            </a:r>
            <a:endParaRPr lang="en-US" sz="825" dirty="0"/>
          </a:p>
        </p:txBody>
      </p:sp>
      <p:sp>
        <p:nvSpPr>
          <p:cNvPr id="11" name="TextBox 10">
            <a:extLst>
              <a:ext uri="{FF2B5EF4-FFF2-40B4-BE49-F238E27FC236}">
                <a16:creationId xmlns:a16="http://schemas.microsoft.com/office/drawing/2014/main" id="{7E74275B-9847-1ACC-4F9A-950873BFAF3E}"/>
              </a:ext>
            </a:extLst>
          </p:cNvPr>
          <p:cNvSpPr txBox="1"/>
          <p:nvPr/>
        </p:nvSpPr>
        <p:spPr>
          <a:xfrm>
            <a:off x="1883580" y="165161"/>
            <a:ext cx="4791120" cy="500137"/>
          </a:xfrm>
          <a:prstGeom prst="rect">
            <a:avLst/>
          </a:prstGeom>
          <a:solidFill>
            <a:schemeClr val="tx2">
              <a:lumMod val="25000"/>
              <a:lumOff val="75000"/>
            </a:schemeClr>
          </a:solidFill>
          <a:ln w="12700">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1400" dirty="0">
                <a:latin typeface="Arial" panose="020B0604020202020204" pitchFamily="34" charset="0"/>
                <a:cs typeface="Arial" panose="020B0604020202020204" pitchFamily="34" charset="0"/>
              </a:rPr>
              <a:t>Quick Guide: Comparing </a:t>
            </a:r>
            <a:r>
              <a:rPr lang="en-US" sz="1400" b="0" i="0" u="none" strike="noStrike" dirty="0">
                <a:solidFill>
                  <a:srgbClr val="000000"/>
                </a:solidFill>
                <a:effectLst/>
                <a:latin typeface="Arial" panose="020B0604020202020204" pitchFamily="34" charset="0"/>
                <a:cs typeface="Arial" panose="020B0604020202020204" pitchFamily="34" charset="0"/>
              </a:rPr>
              <a:t>Satellite NO</a:t>
            </a:r>
            <a:r>
              <a:rPr lang="en-US" sz="1400" b="0" i="0" u="none" strike="noStrike" baseline="-25000" dirty="0">
                <a:solidFill>
                  <a:srgbClr val="000000"/>
                </a:solidFill>
                <a:effectLst/>
                <a:latin typeface="Arial" panose="020B0604020202020204" pitchFamily="34" charset="0"/>
                <a:cs typeface="Arial" panose="020B0604020202020204" pitchFamily="34" charset="0"/>
              </a:rPr>
              <a:t>2</a:t>
            </a:r>
            <a:r>
              <a:rPr lang="en-US" sz="1400" b="0" i="0" u="none" strike="noStrike" dirty="0">
                <a:solidFill>
                  <a:srgbClr val="000000"/>
                </a:solidFill>
                <a:effectLst/>
                <a:latin typeface="Arial" panose="020B0604020202020204" pitchFamily="34" charset="0"/>
                <a:cs typeface="Arial" panose="020B0604020202020204" pitchFamily="34" charset="0"/>
              </a:rPr>
              <a:t> versus Ground Level Measurements </a:t>
            </a:r>
            <a:endParaRPr lang="en-US" sz="1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D1D231F-4133-E8D4-3A5C-559949A140E5}"/>
              </a:ext>
            </a:extLst>
          </p:cNvPr>
          <p:cNvSpPr txBox="1"/>
          <p:nvPr/>
        </p:nvSpPr>
        <p:spPr>
          <a:xfrm>
            <a:off x="51146" y="885701"/>
            <a:ext cx="319043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C00000"/>
                </a:solidFill>
              </a:rPr>
              <a:t>How does satellite NO</a:t>
            </a:r>
            <a:r>
              <a:rPr lang="en-US" sz="1600" b="1" baseline="-25000" dirty="0">
                <a:solidFill>
                  <a:srgbClr val="C00000"/>
                </a:solidFill>
              </a:rPr>
              <a:t>2</a:t>
            </a:r>
            <a:r>
              <a:rPr lang="en-US" sz="1600" b="1" dirty="0">
                <a:solidFill>
                  <a:srgbClr val="C00000"/>
                </a:solidFill>
              </a:rPr>
              <a:t> data differ from ground monitor data?</a:t>
            </a:r>
            <a:endParaRPr lang="en-US" dirty="0"/>
          </a:p>
        </p:txBody>
      </p:sp>
      <p:sp>
        <p:nvSpPr>
          <p:cNvPr id="20" name="TextBox 19">
            <a:extLst>
              <a:ext uri="{FF2B5EF4-FFF2-40B4-BE49-F238E27FC236}">
                <a16:creationId xmlns:a16="http://schemas.microsoft.com/office/drawing/2014/main" id="{4035A4FB-65AE-9E89-673E-EA242C34882A}"/>
              </a:ext>
            </a:extLst>
          </p:cNvPr>
          <p:cNvSpPr txBox="1"/>
          <p:nvPr/>
        </p:nvSpPr>
        <p:spPr>
          <a:xfrm>
            <a:off x="3277470" y="3525684"/>
            <a:ext cx="3404783" cy="400110"/>
          </a:xfrm>
          <a:prstGeom prst="rect">
            <a:avLst/>
          </a:prstGeom>
          <a:solidFill>
            <a:schemeClr val="tx2">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t>Satellite instruments measure reflected and emitted radiation to space.  Image credit: NASA ARSET</a:t>
            </a:r>
          </a:p>
        </p:txBody>
      </p:sp>
      <p:sp>
        <p:nvSpPr>
          <p:cNvPr id="26" name="TextBox 25">
            <a:extLst>
              <a:ext uri="{FF2B5EF4-FFF2-40B4-BE49-F238E27FC236}">
                <a16:creationId xmlns:a16="http://schemas.microsoft.com/office/drawing/2014/main" id="{69C1A180-B837-6DC1-6D91-34C4974ECB31}"/>
              </a:ext>
            </a:extLst>
          </p:cNvPr>
          <p:cNvSpPr txBox="1"/>
          <p:nvPr/>
        </p:nvSpPr>
        <p:spPr>
          <a:xfrm>
            <a:off x="4714230" y="4229737"/>
            <a:ext cx="205367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C00000"/>
                </a:solidFill>
              </a:rPr>
              <a:t>What are the measurements for surface level data versus satellite column data for gases?</a:t>
            </a:r>
            <a:endParaRPr lang="en-US" dirty="0"/>
          </a:p>
        </p:txBody>
      </p:sp>
      <p:sp>
        <p:nvSpPr>
          <p:cNvPr id="2" name="TextBox 1">
            <a:extLst>
              <a:ext uri="{FF2B5EF4-FFF2-40B4-BE49-F238E27FC236}">
                <a16:creationId xmlns:a16="http://schemas.microsoft.com/office/drawing/2014/main" id="{71A0B1FA-DCA1-FCC8-1A5D-2F33550E4A2E}"/>
              </a:ext>
            </a:extLst>
          </p:cNvPr>
          <p:cNvSpPr txBox="1"/>
          <p:nvPr/>
        </p:nvSpPr>
        <p:spPr>
          <a:xfrm>
            <a:off x="43277" y="1427128"/>
            <a:ext cx="3190435" cy="2970044"/>
          </a:xfrm>
          <a:prstGeom prst="rect">
            <a:avLst/>
          </a:prstGeom>
          <a:noFill/>
        </p:spPr>
        <p:txBody>
          <a:bodyPr wrap="square" rtlCol="0">
            <a:spAutoFit/>
          </a:bodyPr>
          <a:lstStyle/>
          <a:p>
            <a:pPr marL="171450" indent="-171450" algn="jus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Column measurements are obtained from remote-sensing instruments (e.g., satellites looking down on the Earth or ground-based </a:t>
            </a:r>
            <a:r>
              <a:rPr lang="en-US" sz="1100" dirty="0">
                <a:solidFill>
                  <a:srgbClr val="000000"/>
                </a:solidFill>
                <a:latin typeface="Arial" panose="020B0604020202020204" pitchFamily="34" charset="0"/>
              </a:rPr>
              <a:t>spectrometers such as Pandoras) that </a:t>
            </a:r>
            <a:r>
              <a:rPr lang="en-US" sz="1100" b="0" i="0" u="none" strike="noStrike" dirty="0">
                <a:solidFill>
                  <a:srgbClr val="000000"/>
                </a:solidFill>
                <a:effectLst/>
                <a:latin typeface="Arial" panose="020B0604020202020204" pitchFamily="34" charset="0"/>
              </a:rPr>
              <a:t>measure light transmitted through layers of the atmosphere. When NO</a:t>
            </a:r>
            <a:r>
              <a:rPr lang="en-US" sz="1100" b="0" i="0" u="none" strike="noStrike" baseline="-25000" dirty="0">
                <a:solidFill>
                  <a:srgbClr val="000000"/>
                </a:solidFill>
                <a:effectLst/>
                <a:latin typeface="Arial" panose="020B0604020202020204" pitchFamily="34" charset="0"/>
              </a:rPr>
              <a:t>2</a:t>
            </a:r>
            <a:r>
              <a:rPr lang="en-US" sz="1100" b="0" i="0" u="none" strike="noStrike" dirty="0">
                <a:solidFill>
                  <a:srgbClr val="000000"/>
                </a:solidFill>
                <a:effectLst/>
                <a:latin typeface="Arial" panose="020B0604020202020204" pitchFamily="34" charset="0"/>
              </a:rPr>
              <a:t> is present in an atmospheric column, it absorbs light at specific wavelengths, enabling concentrations to be inferred from the measured radiation. </a:t>
            </a:r>
          </a:p>
          <a:p>
            <a:pPr marL="171450" indent="-171450" algn="jus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Ground level measurements are taken at the surface, with ground-level in situ monitors, low-cost sensors, mobile monitors, etc.</a:t>
            </a:r>
          </a:p>
          <a:p>
            <a:pPr marL="171450" indent="-171450" algn="just" rtl="0" fontAlgn="base">
              <a:spcBef>
                <a:spcPts val="0"/>
              </a:spcBef>
              <a:spcAft>
                <a:spcPts val="0"/>
              </a:spcAft>
              <a:buFont typeface="Arial" panose="020B0604020202020204" pitchFamily="34" charset="0"/>
              <a:buChar char="•"/>
            </a:pPr>
            <a:r>
              <a:rPr lang="en-US" sz="1100" dirty="0">
                <a:solidFill>
                  <a:srgbClr val="000000"/>
                </a:solidFill>
                <a:latin typeface="Arial" panose="020B0604020202020204" pitchFamily="34" charset="0"/>
              </a:rPr>
              <a:t>Column measurements </a:t>
            </a:r>
            <a:r>
              <a:rPr lang="en-US" sz="1100" b="0" i="0" u="none" strike="noStrike" dirty="0">
                <a:solidFill>
                  <a:srgbClr val="000000"/>
                </a:solidFill>
                <a:effectLst/>
                <a:latin typeface="Arial" panose="020B0604020202020204" pitchFamily="34" charset="0"/>
              </a:rPr>
              <a:t>thus may not directly track concentrations near the Earth’s surface but satellite data offer wider spatial coverage than is possible with ground-based instruments. </a:t>
            </a:r>
          </a:p>
        </p:txBody>
      </p:sp>
      <p:sp>
        <p:nvSpPr>
          <p:cNvPr id="18" name="TextBox 17">
            <a:extLst>
              <a:ext uri="{FF2B5EF4-FFF2-40B4-BE49-F238E27FC236}">
                <a16:creationId xmlns:a16="http://schemas.microsoft.com/office/drawing/2014/main" id="{7ADA88BA-67AD-A42D-2F7B-C7FC0995AB7F}"/>
              </a:ext>
            </a:extLst>
          </p:cNvPr>
          <p:cNvSpPr txBox="1"/>
          <p:nvPr/>
        </p:nvSpPr>
        <p:spPr>
          <a:xfrm>
            <a:off x="4696077" y="5804797"/>
            <a:ext cx="2036021" cy="2462213"/>
          </a:xfrm>
          <a:prstGeom prst="rect">
            <a:avLst/>
          </a:prstGeom>
          <a:noFill/>
        </p:spPr>
        <p:txBody>
          <a:bodyPr wrap="square">
            <a:spAutoFit/>
          </a:bodyPr>
          <a:lstStyle/>
          <a:p>
            <a:pPr marL="285750" indent="-285750"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Ground-level instruments measure concentrations at a </a:t>
            </a:r>
            <a:r>
              <a:rPr lang="en-US" sz="1100" dirty="0">
                <a:solidFill>
                  <a:srgbClr val="000000"/>
                </a:solidFill>
                <a:latin typeface="Arial" panose="020B0604020202020204" pitchFamily="34" charset="0"/>
              </a:rPr>
              <a:t>single location, </a:t>
            </a:r>
            <a:r>
              <a:rPr lang="en-US" sz="1100" b="0" i="0" u="none" strike="noStrike" dirty="0">
                <a:solidFill>
                  <a:srgbClr val="000000"/>
                </a:solidFill>
                <a:effectLst/>
                <a:latin typeface="Arial" panose="020B0604020202020204" pitchFamily="34" charset="0"/>
              </a:rPr>
              <a:t>often reported in mixing ratio units of parts per billion (ppb)</a:t>
            </a:r>
          </a:p>
          <a:p>
            <a:pPr marL="285750" indent="-285750">
              <a:buFont typeface="Arial" panose="020B0604020202020204" pitchFamily="34" charset="0"/>
              <a:buChar char="•"/>
            </a:pPr>
            <a:r>
              <a:rPr lang="en-US" sz="1100" b="0" i="0" u="none" strike="noStrike" dirty="0">
                <a:solidFill>
                  <a:srgbClr val="000000"/>
                </a:solidFill>
                <a:effectLst/>
                <a:latin typeface="Arial" panose="020B0604020202020204" pitchFamily="34" charset="0"/>
              </a:rPr>
              <a:t>Satellite data for gas species (for example, NO</a:t>
            </a:r>
            <a:r>
              <a:rPr lang="en-US" sz="1100" b="0" i="0" u="none" strike="noStrike" baseline="-25000" dirty="0">
                <a:solidFill>
                  <a:srgbClr val="000000"/>
                </a:solidFill>
                <a:effectLst/>
                <a:latin typeface="Arial" panose="020B0604020202020204" pitchFamily="34" charset="0"/>
              </a:rPr>
              <a:t>2</a:t>
            </a:r>
            <a:r>
              <a:rPr lang="en-US" sz="1100" b="0" i="0" u="none" strike="noStrike" dirty="0">
                <a:solidFill>
                  <a:srgbClr val="000000"/>
                </a:solidFill>
                <a:effectLst/>
                <a:latin typeface="Arial" panose="020B0604020202020204" pitchFamily="34" charset="0"/>
              </a:rPr>
              <a:t>) are column </a:t>
            </a:r>
            <a:r>
              <a:rPr lang="en-US" sz="1100" dirty="0">
                <a:solidFill>
                  <a:srgbClr val="000000"/>
                </a:solidFill>
                <a:latin typeface="Arial" panose="020B0604020202020204" pitchFamily="34" charset="0"/>
              </a:rPr>
              <a:t>concentrations, </a:t>
            </a:r>
            <a:r>
              <a:rPr lang="en-US" sz="1100" b="0" i="0" u="none" strike="noStrike" dirty="0">
                <a:solidFill>
                  <a:srgbClr val="000000"/>
                </a:solidFill>
                <a:effectLst/>
                <a:latin typeface="Arial" panose="020B0604020202020204" pitchFamily="34" charset="0"/>
              </a:rPr>
              <a:t>often provided in moles/m</a:t>
            </a:r>
            <a:r>
              <a:rPr lang="en-US" sz="1100" b="0" i="0" u="none" strike="noStrike" baseline="30000" dirty="0">
                <a:solidFill>
                  <a:srgbClr val="000000"/>
                </a:solidFill>
                <a:effectLst/>
                <a:latin typeface="Arial" panose="020B0604020202020204" pitchFamily="34" charset="0"/>
              </a:rPr>
              <a:t>2</a:t>
            </a:r>
            <a:r>
              <a:rPr lang="en-US" sz="1100" b="0" i="0" u="none" strike="noStrike" dirty="0">
                <a:solidFill>
                  <a:srgbClr val="000000"/>
                </a:solidFill>
                <a:effectLst/>
                <a:latin typeface="Arial" panose="020B0604020202020204" pitchFamily="34" charset="0"/>
              </a:rPr>
              <a:t> or molecules/cm</a:t>
            </a:r>
            <a:r>
              <a:rPr lang="en-US" sz="1100" b="0" i="0" u="none" strike="noStrike" baseline="30000" dirty="0">
                <a:solidFill>
                  <a:srgbClr val="000000"/>
                </a:solidFill>
                <a:effectLst/>
                <a:latin typeface="Arial" panose="020B0604020202020204" pitchFamily="34" charset="0"/>
              </a:rPr>
              <a:t>2</a:t>
            </a:r>
            <a:r>
              <a:rPr lang="en-US" sz="1100" b="0" i="0" u="none" strike="noStrike" dirty="0">
                <a:solidFill>
                  <a:srgbClr val="000000"/>
                </a:solidFill>
                <a:effectLst/>
                <a:latin typeface="Arial" panose="020B0604020202020204" pitchFamily="34" charset="0"/>
              </a:rPr>
              <a:t>, also called vertical column density (VCD)</a:t>
            </a:r>
            <a:endParaRPr lang="en-US" sz="1100" dirty="0"/>
          </a:p>
        </p:txBody>
      </p:sp>
      <p:pic>
        <p:nvPicPr>
          <p:cNvPr id="1028" name="Picture 4">
            <a:extLst>
              <a:ext uri="{FF2B5EF4-FFF2-40B4-BE49-F238E27FC236}">
                <a16:creationId xmlns:a16="http://schemas.microsoft.com/office/drawing/2014/main" id="{5F5AE70F-39E2-054C-6977-8BE349F83D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9044" y="1110679"/>
            <a:ext cx="3343209" cy="2271370"/>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FCC81AE5-5406-E380-488B-EFC805165A2E}"/>
              </a:ext>
            </a:extLst>
          </p:cNvPr>
          <p:cNvSpPr txBox="1"/>
          <p:nvPr/>
        </p:nvSpPr>
        <p:spPr>
          <a:xfrm>
            <a:off x="125902" y="7313182"/>
            <a:ext cx="4570175" cy="861774"/>
          </a:xfrm>
          <a:prstGeom prst="rect">
            <a:avLst/>
          </a:prstGeom>
          <a:solidFill>
            <a:schemeClr val="tx2">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t>Geostationary satellites (like TEMPO), low earth orbit satellites (TROPOMI and OMI) provide column measurements looking down from space. Pandoras provide column measurements looking up from Earth. Ground monitors provide surface concentrations at the point of measurement. Image adapted from NASA ARSET</a:t>
            </a:r>
          </a:p>
        </p:txBody>
      </p:sp>
      <p:pic>
        <p:nvPicPr>
          <p:cNvPr id="33" name="Picture 32">
            <a:extLst>
              <a:ext uri="{FF2B5EF4-FFF2-40B4-BE49-F238E27FC236}">
                <a16:creationId xmlns:a16="http://schemas.microsoft.com/office/drawing/2014/main" id="{AEFA5BB5-BCAD-C445-135F-2C39EEBBE4A3}"/>
              </a:ext>
            </a:extLst>
          </p:cNvPr>
          <p:cNvPicPr>
            <a:picLocks noChangeAspect="1"/>
          </p:cNvPicPr>
          <p:nvPr/>
        </p:nvPicPr>
        <p:blipFill>
          <a:blip r:embed="rId7"/>
          <a:stretch>
            <a:fillRect/>
          </a:stretch>
        </p:blipFill>
        <p:spPr>
          <a:xfrm>
            <a:off x="90092" y="4517876"/>
            <a:ext cx="4624135" cy="2598983"/>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16A0746-67DF-F961-F5F1-B79D1C7E83D7}"/>
              </a:ext>
            </a:extLst>
          </p:cNvPr>
          <p:cNvSpPr/>
          <p:nvPr/>
        </p:nvSpPr>
        <p:spPr>
          <a:xfrm>
            <a:off x="36893" y="5950218"/>
            <a:ext cx="3191785" cy="1336591"/>
          </a:xfrm>
          <a:prstGeom prst="rect">
            <a:avLst/>
          </a:prstGeom>
          <a:solidFill>
            <a:schemeClr val="bg1">
              <a:lumMod val="75000"/>
              <a:alpha val="2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7D67445-7345-57DA-4B09-B4CF57257876}"/>
              </a:ext>
            </a:extLst>
          </p:cNvPr>
          <p:cNvSpPr/>
          <p:nvPr/>
        </p:nvSpPr>
        <p:spPr>
          <a:xfrm>
            <a:off x="36894" y="7273219"/>
            <a:ext cx="4001580" cy="1195136"/>
          </a:xfrm>
          <a:prstGeom prst="rect">
            <a:avLst/>
          </a:prstGeom>
          <a:solidFill>
            <a:schemeClr val="bg1">
              <a:lumMod val="75000"/>
              <a:alpha val="2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red and white circle&#10;&#10;Description automatically generated">
            <a:extLst>
              <a:ext uri="{FF2B5EF4-FFF2-40B4-BE49-F238E27FC236}">
                <a16:creationId xmlns:a16="http://schemas.microsoft.com/office/drawing/2014/main" id="{EBB75D1A-B7EA-DDC1-A011-3EBC831F0141}"/>
              </a:ext>
            </a:extLst>
          </p:cNvPr>
          <p:cNvPicPr>
            <a:picLocks noChangeAspect="1"/>
          </p:cNvPicPr>
          <p:nvPr/>
        </p:nvPicPr>
        <p:blipFill>
          <a:blip r:embed="rId3"/>
          <a:stretch>
            <a:fillRect/>
          </a:stretch>
        </p:blipFill>
        <p:spPr>
          <a:xfrm>
            <a:off x="59434" y="40961"/>
            <a:ext cx="933024" cy="779865"/>
          </a:xfrm>
          <a:prstGeom prst="rect">
            <a:avLst/>
          </a:prstGeom>
        </p:spPr>
      </p:pic>
      <p:pic>
        <p:nvPicPr>
          <p:cNvPr id="8" name="Picture 7" descr="A satellite in the sky&#10;&#10;Description automatically generated">
            <a:extLst>
              <a:ext uri="{FF2B5EF4-FFF2-40B4-BE49-F238E27FC236}">
                <a16:creationId xmlns:a16="http://schemas.microsoft.com/office/drawing/2014/main" id="{32CAEF7A-B6FB-CD58-B01D-77C20C9EFA4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57761" y="-99651"/>
            <a:ext cx="1030143" cy="1058957"/>
          </a:xfrm>
          <a:prstGeom prst="rect">
            <a:avLst/>
          </a:prstGeom>
        </p:spPr>
      </p:pic>
      <p:cxnSp>
        <p:nvCxnSpPr>
          <p:cNvPr id="9" name="Straight Arrow Connector 8">
            <a:extLst>
              <a:ext uri="{FF2B5EF4-FFF2-40B4-BE49-F238E27FC236}">
                <a16:creationId xmlns:a16="http://schemas.microsoft.com/office/drawing/2014/main" id="{75CFC12E-D499-9F6F-445B-62490F3671E8}"/>
              </a:ext>
            </a:extLst>
          </p:cNvPr>
          <p:cNvCxnSpPr/>
          <p:nvPr/>
        </p:nvCxnSpPr>
        <p:spPr>
          <a:xfrm>
            <a:off x="1986" y="842838"/>
            <a:ext cx="6857302" cy="18783"/>
          </a:xfrm>
          <a:prstGeom prst="straightConnector1">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Picture 11" descr="A satellite in the sky&#10;&#10;Description automatically generated">
            <a:extLst>
              <a:ext uri="{FF2B5EF4-FFF2-40B4-BE49-F238E27FC236}">
                <a16:creationId xmlns:a16="http://schemas.microsoft.com/office/drawing/2014/main" id="{B8C6C19F-F810-CC4A-91AC-0B5F08E6FE6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800" y="8482453"/>
            <a:ext cx="679559" cy="693966"/>
          </a:xfrm>
          <a:prstGeom prst="rect">
            <a:avLst/>
          </a:prstGeom>
        </p:spPr>
      </p:pic>
      <p:sp>
        <p:nvSpPr>
          <p:cNvPr id="13" name="TextBox 12">
            <a:extLst>
              <a:ext uri="{FF2B5EF4-FFF2-40B4-BE49-F238E27FC236}">
                <a16:creationId xmlns:a16="http://schemas.microsoft.com/office/drawing/2014/main" id="{F27BB312-2032-2085-326F-97994AE500A0}"/>
              </a:ext>
            </a:extLst>
          </p:cNvPr>
          <p:cNvSpPr txBox="1"/>
          <p:nvPr/>
        </p:nvSpPr>
        <p:spPr>
          <a:xfrm>
            <a:off x="6567038" y="8825855"/>
            <a:ext cx="226827"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1350" dirty="0"/>
              <a:t>2</a:t>
            </a:r>
          </a:p>
        </p:txBody>
      </p:sp>
      <p:cxnSp>
        <p:nvCxnSpPr>
          <p:cNvPr id="14" name="Straight Arrow Connector 13">
            <a:extLst>
              <a:ext uri="{FF2B5EF4-FFF2-40B4-BE49-F238E27FC236}">
                <a16:creationId xmlns:a16="http://schemas.microsoft.com/office/drawing/2014/main" id="{A2D02CE7-2273-7356-7F91-BD2C67FF93B3}"/>
              </a:ext>
            </a:extLst>
          </p:cNvPr>
          <p:cNvCxnSpPr/>
          <p:nvPr/>
        </p:nvCxnSpPr>
        <p:spPr>
          <a:xfrm flipH="1">
            <a:off x="650736" y="8583334"/>
            <a:ext cx="961" cy="488897"/>
          </a:xfrm>
          <a:prstGeom prst="straightConnector1">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E0232D93-7065-934D-C516-3F421E6F1CC2}"/>
              </a:ext>
            </a:extLst>
          </p:cNvPr>
          <p:cNvSpPr txBox="1"/>
          <p:nvPr/>
        </p:nvSpPr>
        <p:spPr>
          <a:xfrm>
            <a:off x="676386" y="8603531"/>
            <a:ext cx="1037639" cy="45012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825"/>
              <a:t>NASA's Health and Air Quality Applied Sciences Team</a:t>
            </a:r>
            <a:endParaRPr lang="en-US" sz="1350"/>
          </a:p>
        </p:txBody>
      </p:sp>
      <p:sp>
        <p:nvSpPr>
          <p:cNvPr id="28" name="TextBox 27">
            <a:extLst>
              <a:ext uri="{FF2B5EF4-FFF2-40B4-BE49-F238E27FC236}">
                <a16:creationId xmlns:a16="http://schemas.microsoft.com/office/drawing/2014/main" id="{6F7F79E4-B8FC-E399-A023-A0B3BFAF96A3}"/>
              </a:ext>
            </a:extLst>
          </p:cNvPr>
          <p:cNvSpPr txBox="1"/>
          <p:nvPr/>
        </p:nvSpPr>
        <p:spPr>
          <a:xfrm>
            <a:off x="3857063" y="6194331"/>
            <a:ext cx="192522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C00000"/>
                </a:solidFill>
              </a:rPr>
              <a:t>Resources</a:t>
            </a:r>
            <a:endParaRPr lang="en-US" dirty="0"/>
          </a:p>
        </p:txBody>
      </p:sp>
      <p:sp>
        <p:nvSpPr>
          <p:cNvPr id="2" name="TextBox 1">
            <a:extLst>
              <a:ext uri="{FF2B5EF4-FFF2-40B4-BE49-F238E27FC236}">
                <a16:creationId xmlns:a16="http://schemas.microsoft.com/office/drawing/2014/main" id="{01A77D46-2026-B2DB-8988-63C77977DE88}"/>
              </a:ext>
            </a:extLst>
          </p:cNvPr>
          <p:cNvSpPr txBox="1"/>
          <p:nvPr/>
        </p:nvSpPr>
        <p:spPr>
          <a:xfrm>
            <a:off x="3241791" y="914445"/>
            <a:ext cx="343290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C00000"/>
                </a:solidFill>
              </a:rPr>
              <a:t>How can satellite data be transformed to compare with ground level data? </a:t>
            </a:r>
            <a:endParaRPr lang="en-US" dirty="0"/>
          </a:p>
        </p:txBody>
      </p:sp>
      <p:sp>
        <p:nvSpPr>
          <p:cNvPr id="6" name="TextBox 5">
            <a:extLst>
              <a:ext uri="{FF2B5EF4-FFF2-40B4-BE49-F238E27FC236}">
                <a16:creationId xmlns:a16="http://schemas.microsoft.com/office/drawing/2014/main" id="{EF27A205-A905-A7AC-610C-1DA65CE1A18D}"/>
              </a:ext>
            </a:extLst>
          </p:cNvPr>
          <p:cNvSpPr txBox="1"/>
          <p:nvPr/>
        </p:nvSpPr>
        <p:spPr>
          <a:xfrm>
            <a:off x="3318980" y="1745442"/>
            <a:ext cx="3278530" cy="2970044"/>
          </a:xfrm>
          <a:prstGeom prst="rect">
            <a:avLst/>
          </a:prstGeom>
          <a:noFill/>
        </p:spPr>
        <p:txBody>
          <a:bodyPr wrap="square" rtlCol="0">
            <a:spAutoFit/>
          </a:bodyPr>
          <a:lstStyle/>
          <a:p>
            <a:pPr marL="171450" indent="-171450" algn="just"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Calculations are needed to translate raw satellite data information reported by the instrument into a satellite data product. These data products are called “retrievals”, and need to use some assumptions from chemical transport models.</a:t>
            </a:r>
          </a:p>
          <a:p>
            <a:pPr marL="171450" indent="-171450" algn="just"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Studies have found that satellite data spatial and temporal patterns of NO</a:t>
            </a:r>
            <a:r>
              <a:rPr lang="en-US" sz="1100" b="0" i="0" u="none" strike="noStrike" baseline="-25000" dirty="0">
                <a:solidFill>
                  <a:srgbClr val="000000"/>
                </a:solidFill>
                <a:effectLst/>
                <a:latin typeface="Arial" panose="020B0604020202020204" pitchFamily="34" charset="0"/>
              </a:rPr>
              <a:t>2</a:t>
            </a:r>
            <a:r>
              <a:rPr lang="en-US" sz="1100" b="0" i="0" u="none" strike="noStrike" dirty="0">
                <a:solidFill>
                  <a:srgbClr val="000000"/>
                </a:solidFill>
                <a:effectLst/>
                <a:latin typeface="Arial" panose="020B0604020202020204" pitchFamily="34" charset="0"/>
              </a:rPr>
              <a:t> resemble those measured by ground-based monitors because most tropospheric column NO</a:t>
            </a:r>
            <a:r>
              <a:rPr lang="en-US" sz="1100" b="0" i="0" u="none" strike="noStrike" baseline="-25000" dirty="0">
                <a:solidFill>
                  <a:srgbClr val="000000"/>
                </a:solidFill>
                <a:effectLst/>
                <a:latin typeface="Arial" panose="020B0604020202020204" pitchFamily="34" charset="0"/>
              </a:rPr>
              <a:t>2</a:t>
            </a:r>
            <a:r>
              <a:rPr lang="en-US" sz="1100" b="0" i="0" u="none" strike="noStrike" dirty="0">
                <a:solidFill>
                  <a:srgbClr val="000000"/>
                </a:solidFill>
                <a:effectLst/>
                <a:latin typeface="Arial" panose="020B0604020202020204" pitchFamily="34" charset="0"/>
              </a:rPr>
              <a:t> resides near the Earth’s surface and its lifetime is sufficiently short that </a:t>
            </a:r>
            <a:r>
              <a:rPr lang="en-US" sz="1100" dirty="0">
                <a:solidFill>
                  <a:srgbClr val="000000"/>
                </a:solidFill>
                <a:latin typeface="Arial" panose="020B0604020202020204" pitchFamily="34" charset="0"/>
              </a:rPr>
              <a:t>spatial patterns largely reflect nearby sources.</a:t>
            </a:r>
            <a:r>
              <a:rPr lang="en-US" sz="1100" b="0" i="0" u="none" strike="noStrike" dirty="0">
                <a:solidFill>
                  <a:srgbClr val="000000"/>
                </a:solidFill>
                <a:effectLst/>
                <a:latin typeface="Arial" panose="020B0604020202020204" pitchFamily="34" charset="0"/>
              </a:rPr>
              <a:t> </a:t>
            </a:r>
          </a:p>
          <a:p>
            <a:pPr marL="171450" indent="-171450" algn="just"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NO</a:t>
            </a:r>
            <a:r>
              <a:rPr lang="en-US" sz="1100" b="0" i="0" u="none" strike="noStrike" baseline="-25000" dirty="0">
                <a:solidFill>
                  <a:srgbClr val="000000"/>
                </a:solidFill>
                <a:effectLst/>
                <a:latin typeface="Arial" panose="020B0604020202020204" pitchFamily="34" charset="0"/>
              </a:rPr>
              <a:t>2</a:t>
            </a:r>
            <a:r>
              <a:rPr lang="en-US" sz="1100" b="0" i="0" u="none" strike="noStrike" dirty="0">
                <a:solidFill>
                  <a:srgbClr val="000000"/>
                </a:solidFill>
                <a:effectLst/>
                <a:latin typeface="Arial" panose="020B0604020202020204" pitchFamily="34" charset="0"/>
              </a:rPr>
              <a:t> trends measured from the ground often resemble those from space.</a:t>
            </a:r>
          </a:p>
          <a:p>
            <a:pPr marL="171450" indent="-171450" algn="just"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Data fusion combines satellite data, model data, ground-level monitoring. </a:t>
            </a:r>
            <a:endParaRPr lang="en-US" sz="1100" dirty="0"/>
          </a:p>
        </p:txBody>
      </p:sp>
      <p:sp>
        <p:nvSpPr>
          <p:cNvPr id="29" name="TextBox 28">
            <a:extLst>
              <a:ext uri="{FF2B5EF4-FFF2-40B4-BE49-F238E27FC236}">
                <a16:creationId xmlns:a16="http://schemas.microsoft.com/office/drawing/2014/main" id="{ED08A42D-73A2-695D-A942-DE84186B2DF2}"/>
              </a:ext>
            </a:extLst>
          </p:cNvPr>
          <p:cNvSpPr txBox="1"/>
          <p:nvPr/>
        </p:nvSpPr>
        <p:spPr>
          <a:xfrm>
            <a:off x="-1799" y="7286809"/>
            <a:ext cx="4049874" cy="1200329"/>
          </a:xfrm>
          <a:prstGeom prst="rect">
            <a:avLst/>
          </a:prstGeom>
          <a:noFill/>
        </p:spPr>
        <p:txBody>
          <a:bodyPr wrap="square" rtlCol="0">
            <a:spAutoFit/>
          </a:bodyPr>
          <a:lstStyle/>
          <a:p>
            <a:r>
              <a:rPr lang="en-US" sz="900" b="1" i="1" dirty="0">
                <a:latin typeface="Arial" panose="020B0604020202020204" pitchFamily="34" charset="0"/>
                <a:cs typeface="Arial" panose="020B0604020202020204" pitchFamily="34" charset="0"/>
              </a:rPr>
              <a:t>Example Publications</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Goldberg et al. (2024) Evaluating spatial patterns of U.S. urban NOx emissions using TROPOMI NO</a:t>
            </a:r>
            <a:r>
              <a:rPr lang="en-US" sz="900" baseline="-25000" dirty="0">
                <a:latin typeface="Arial" panose="020B0604020202020204" pitchFamily="34" charset="0"/>
                <a:cs typeface="Arial" panose="020B0604020202020204" pitchFamily="34" charset="0"/>
              </a:rPr>
              <a:t>2</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Kim et al. (2024) A Comparison of Regression Methods for Inferring Near-Surface NO</a:t>
            </a:r>
            <a:r>
              <a:rPr lang="en-US" sz="900" baseline="-25000" dirty="0">
                <a:latin typeface="Arial" panose="020B0604020202020204" pitchFamily="34" charset="0"/>
                <a:cs typeface="Arial" panose="020B0604020202020204" pitchFamily="34" charset="0"/>
              </a:rPr>
              <a:t>2</a:t>
            </a:r>
            <a:r>
              <a:rPr lang="en-US" sz="900" dirty="0">
                <a:latin typeface="Arial" panose="020B0604020202020204" pitchFamily="34" charset="0"/>
                <a:cs typeface="Arial" panose="020B0604020202020204" pitchFamily="34" charset="0"/>
              </a:rPr>
              <a:t> with Satellite Data</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Duncan et al. (2014)  “Satellite data of atmospheric pollution for U.S. air quality applications: Examples of applications, summary of data end-user resources, answers to FAQs, and common mistakes to avoid”</a:t>
            </a:r>
            <a:endParaRPr lang="en-US" sz="900" dirty="0"/>
          </a:p>
        </p:txBody>
      </p:sp>
      <p:sp>
        <p:nvSpPr>
          <p:cNvPr id="31" name="TextBox 30">
            <a:extLst>
              <a:ext uri="{FF2B5EF4-FFF2-40B4-BE49-F238E27FC236}">
                <a16:creationId xmlns:a16="http://schemas.microsoft.com/office/drawing/2014/main" id="{1400AB2C-C769-1BD2-2B8F-9F3F82714648}"/>
              </a:ext>
            </a:extLst>
          </p:cNvPr>
          <p:cNvSpPr txBox="1"/>
          <p:nvPr/>
        </p:nvSpPr>
        <p:spPr>
          <a:xfrm>
            <a:off x="1883580" y="165161"/>
            <a:ext cx="4791120" cy="500137"/>
          </a:xfrm>
          <a:prstGeom prst="rect">
            <a:avLst/>
          </a:prstGeom>
          <a:solidFill>
            <a:schemeClr val="tx2">
              <a:lumMod val="25000"/>
              <a:lumOff val="75000"/>
            </a:schemeClr>
          </a:solidFill>
          <a:ln w="12700">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1400" dirty="0">
                <a:latin typeface="Arial" panose="020B0604020202020204" pitchFamily="34" charset="0"/>
                <a:cs typeface="Arial" panose="020B0604020202020204" pitchFamily="34" charset="0"/>
              </a:rPr>
              <a:t>Quick Guide: Comparing </a:t>
            </a:r>
            <a:r>
              <a:rPr lang="en-US" sz="1400" b="0" i="0" u="none" strike="noStrike" dirty="0">
                <a:solidFill>
                  <a:srgbClr val="000000"/>
                </a:solidFill>
                <a:effectLst/>
                <a:latin typeface="Arial" panose="020B0604020202020204" pitchFamily="34" charset="0"/>
                <a:cs typeface="Arial" panose="020B0604020202020204" pitchFamily="34" charset="0"/>
              </a:rPr>
              <a:t>Satellite NO</a:t>
            </a:r>
            <a:r>
              <a:rPr lang="en-US" sz="1400" b="0" i="0" u="none" strike="noStrike" baseline="-25000" dirty="0">
                <a:solidFill>
                  <a:srgbClr val="000000"/>
                </a:solidFill>
                <a:effectLst/>
                <a:latin typeface="Arial" panose="020B0604020202020204" pitchFamily="34" charset="0"/>
                <a:cs typeface="Arial" panose="020B0604020202020204" pitchFamily="34" charset="0"/>
              </a:rPr>
              <a:t>2</a:t>
            </a:r>
            <a:r>
              <a:rPr lang="en-US" sz="1400" b="0" i="0" u="none" strike="noStrike" dirty="0">
                <a:solidFill>
                  <a:srgbClr val="000000"/>
                </a:solidFill>
                <a:effectLst/>
                <a:latin typeface="Arial" panose="020B0604020202020204" pitchFamily="34" charset="0"/>
                <a:cs typeface="Arial" panose="020B0604020202020204" pitchFamily="34" charset="0"/>
              </a:rPr>
              <a:t> versus Ground Level Measurements </a:t>
            </a:r>
            <a:endParaRPr lang="en-US" sz="1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0198210-1F6D-3CC6-3A36-BBB9D0D89A62}"/>
              </a:ext>
            </a:extLst>
          </p:cNvPr>
          <p:cNvSpPr txBox="1"/>
          <p:nvPr/>
        </p:nvSpPr>
        <p:spPr>
          <a:xfrm>
            <a:off x="81996" y="5994147"/>
            <a:ext cx="3110975" cy="12926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ptos" panose="020B0004020202020204"/>
                <a:ea typeface="+mn-ea"/>
                <a:cs typeface="+mn-cs"/>
              </a:rPr>
              <a:t>NASA ARSET Trainings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0B0004020202020204"/>
                <a:ea typeface="+mn-ea"/>
                <a:cs typeface="+mn-cs"/>
              </a:rPr>
              <a:t>Fundamentals of Remote Sensing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0B0004020202020204"/>
                <a:ea typeface="+mn-ea"/>
                <a:cs typeface="+mn-cs"/>
              </a:rPr>
              <a:t>An Inside Look at How NASA Measures Air Pollution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0B0004020202020204"/>
                <a:ea typeface="+mn-ea"/>
                <a:cs typeface="+mn-cs"/>
              </a:rPr>
              <a:t>NASA Atmospheric Composition Ground Networks Supporting Air Quality and Climate Applications</a:t>
            </a:r>
            <a:endParaRPr lang="en-US" dirty="0"/>
          </a:p>
        </p:txBody>
      </p:sp>
      <p:pic>
        <p:nvPicPr>
          <p:cNvPr id="18" name="Picture 17" descr="A map of a weather forecast&#10;&#10;Description automatically generated">
            <a:extLst>
              <a:ext uri="{FF2B5EF4-FFF2-40B4-BE49-F238E27FC236}">
                <a16:creationId xmlns:a16="http://schemas.microsoft.com/office/drawing/2014/main" id="{151B8667-A1B6-8D25-CB73-F42DA9ED85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29" y="1102217"/>
            <a:ext cx="3200400" cy="2286000"/>
          </a:xfrm>
          <a:prstGeom prst="rect">
            <a:avLst/>
          </a:prstGeom>
        </p:spPr>
      </p:pic>
      <p:pic>
        <p:nvPicPr>
          <p:cNvPr id="20" name="Picture 19">
            <a:extLst>
              <a:ext uri="{FF2B5EF4-FFF2-40B4-BE49-F238E27FC236}">
                <a16:creationId xmlns:a16="http://schemas.microsoft.com/office/drawing/2014/main" id="{63F58E43-5799-C9B2-B185-4ED2E7262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29" y="3626023"/>
            <a:ext cx="3200400" cy="2286000"/>
          </a:xfrm>
          <a:prstGeom prst="rect">
            <a:avLst/>
          </a:prstGeom>
        </p:spPr>
      </p:pic>
      <p:pic>
        <p:nvPicPr>
          <p:cNvPr id="22" name="Picture 21" descr="A map of the united states&#10;&#10;Description automatically generated">
            <a:extLst>
              <a:ext uri="{FF2B5EF4-FFF2-40B4-BE49-F238E27FC236}">
                <a16:creationId xmlns:a16="http://schemas.microsoft.com/office/drawing/2014/main" id="{F51AE539-7487-05D9-7F6B-2C0789D716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29000" y="4807218"/>
            <a:ext cx="3200400" cy="2286000"/>
          </a:xfrm>
          <a:prstGeom prst="rect">
            <a:avLst/>
          </a:prstGeom>
        </p:spPr>
      </p:pic>
      <p:pic>
        <p:nvPicPr>
          <p:cNvPr id="24" name="Picture 23" descr="A graph with numbers and a black rectangle&#10;&#10;Description automatically generated">
            <a:extLst>
              <a:ext uri="{FF2B5EF4-FFF2-40B4-BE49-F238E27FC236}">
                <a16:creationId xmlns:a16="http://schemas.microsoft.com/office/drawing/2014/main" id="{A71903D7-39C6-BD64-A20A-3300DDD530D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96967" y="7007795"/>
            <a:ext cx="1948393" cy="1948393"/>
          </a:xfrm>
          <a:prstGeom prst="rect">
            <a:avLst/>
          </a:prstGeom>
        </p:spPr>
      </p:pic>
      <p:sp>
        <p:nvSpPr>
          <p:cNvPr id="25" name="TextBox 24">
            <a:extLst>
              <a:ext uri="{FF2B5EF4-FFF2-40B4-BE49-F238E27FC236}">
                <a16:creationId xmlns:a16="http://schemas.microsoft.com/office/drawing/2014/main" id="{0BF10441-8F51-0AF0-FC65-144031796327}"/>
              </a:ext>
            </a:extLst>
          </p:cNvPr>
          <p:cNvSpPr txBox="1"/>
          <p:nvPr/>
        </p:nvSpPr>
        <p:spPr>
          <a:xfrm>
            <a:off x="85261" y="903862"/>
            <a:ext cx="2983509"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TEMPO NO</a:t>
            </a:r>
            <a:r>
              <a:rPr lang="en-US" sz="1200" b="1" baseline="-25000" dirty="0">
                <a:latin typeface="Arial" panose="020B0604020202020204" pitchFamily="34" charset="0"/>
                <a:cs typeface="Arial" panose="020B0604020202020204" pitchFamily="34" charset="0"/>
              </a:rPr>
              <a:t>2</a:t>
            </a:r>
            <a:r>
              <a:rPr lang="en-US" sz="1200" b="1" dirty="0">
                <a:latin typeface="Arial" panose="020B0604020202020204" pitchFamily="34" charset="0"/>
                <a:cs typeface="Arial" panose="020B0604020202020204" pitchFamily="34" charset="0"/>
              </a:rPr>
              <a:t> hourly vs daily vs. annual</a:t>
            </a:r>
          </a:p>
        </p:txBody>
      </p:sp>
      <p:sp>
        <p:nvSpPr>
          <p:cNvPr id="30" name="TextBox 29">
            <a:extLst>
              <a:ext uri="{FF2B5EF4-FFF2-40B4-BE49-F238E27FC236}">
                <a16:creationId xmlns:a16="http://schemas.microsoft.com/office/drawing/2014/main" id="{4914F4EE-A3DF-3909-9585-E21A9C71CE98}"/>
              </a:ext>
            </a:extLst>
          </p:cNvPr>
          <p:cNvSpPr txBox="1"/>
          <p:nvPr/>
        </p:nvSpPr>
        <p:spPr>
          <a:xfrm>
            <a:off x="71634" y="3426985"/>
            <a:ext cx="3010761"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TEMPO NO</a:t>
            </a:r>
            <a:r>
              <a:rPr lang="en-US" sz="1200" b="1" baseline="-25000" dirty="0">
                <a:latin typeface="Arial" panose="020B0604020202020204" pitchFamily="34" charset="0"/>
                <a:cs typeface="Arial" panose="020B0604020202020204" pitchFamily="34" charset="0"/>
              </a:rPr>
              <a:t>2</a:t>
            </a:r>
            <a:r>
              <a:rPr lang="en-US" sz="1200" b="1" dirty="0">
                <a:latin typeface="Arial" panose="020B0604020202020204" pitchFamily="34" charset="0"/>
                <a:cs typeface="Arial" panose="020B0604020202020204" pitchFamily="34" charset="0"/>
              </a:rPr>
              <a:t> hourly on an annual basis</a:t>
            </a:r>
          </a:p>
        </p:txBody>
      </p:sp>
    </p:spTree>
    <p:extLst>
      <p:ext uri="{BB962C8B-B14F-4D97-AF65-F5344CB8AC3E}">
        <p14:creationId xmlns:p14="http://schemas.microsoft.com/office/powerpoint/2010/main" val="497479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1627</TotalTime>
  <Words>581</Words>
  <Application>Microsoft Macintosh PowerPoint</Application>
  <PresentationFormat>Letter Paper (8.5x11 in)</PresentationFormat>
  <Paragraphs>34</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Aptos Display</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Goldberg, Daniel</cp:lastModifiedBy>
  <cp:revision>355</cp:revision>
  <dcterms:created xsi:type="dcterms:W3CDTF">2024-09-03T15:50:46Z</dcterms:created>
  <dcterms:modified xsi:type="dcterms:W3CDTF">2024-09-16T15:31:59Z</dcterms:modified>
</cp:coreProperties>
</file>